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51" autoAdjust="0"/>
  </p:normalViewPr>
  <p:slideViewPr>
    <p:cSldViewPr snapToGrid="0">
      <p:cViewPr>
        <p:scale>
          <a:sx n="100" d="100"/>
          <a:sy n="100" d="100"/>
        </p:scale>
        <p:origin x="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4244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Candle in the sound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382000" cy="17679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 lighted candle is put in front of a speaker</a:t>
            </a:r>
          </a:p>
          <a:p>
            <a:r>
              <a:rPr lang="en-GB" dirty="0"/>
              <a:t>The speaker makes a sound wave.</a:t>
            </a:r>
          </a:p>
          <a:p>
            <a:r>
              <a:rPr lang="en-GB" dirty="0"/>
              <a:t>The sound wave </a:t>
            </a:r>
            <a:r>
              <a:rPr lang="en-GB" dirty="0" smtClean="0"/>
              <a:t>makes the candle flame flicker.</a:t>
            </a:r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2589470" y="2428802"/>
            <a:ext cx="3248837" cy="3260535"/>
            <a:chOff x="2589470" y="2428802"/>
            <a:chExt cx="3248837" cy="3260535"/>
          </a:xfrm>
        </p:grpSpPr>
        <p:grpSp>
          <p:nvGrpSpPr>
            <p:cNvPr id="6" name="Group 5"/>
            <p:cNvGrpSpPr/>
            <p:nvPr/>
          </p:nvGrpSpPr>
          <p:grpSpPr>
            <a:xfrm>
              <a:off x="2589470" y="2428802"/>
              <a:ext cx="3121217" cy="3170874"/>
              <a:chOff x="690112" y="3987469"/>
              <a:chExt cx="1873975" cy="1914868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690112" y="3987469"/>
                <a:ext cx="1873975" cy="1914868"/>
                <a:chOff x="690112" y="3987469"/>
                <a:chExt cx="1873975" cy="1914868"/>
              </a:xfrm>
            </p:grpSpPr>
            <p:sp>
              <p:nvSpPr>
                <p:cNvPr id="18" name="Parallelogram 17"/>
                <p:cNvSpPr/>
                <p:nvPr/>
              </p:nvSpPr>
              <p:spPr>
                <a:xfrm rot="20823853">
                  <a:off x="1262892" y="4271840"/>
                  <a:ext cx="1301195" cy="1502442"/>
                </a:xfrm>
                <a:prstGeom prst="parallelogram">
                  <a:avLst>
                    <a:gd name="adj" fmla="val 26784"/>
                  </a:avLst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solidFill>
                    <a:schemeClr val="bg2">
                      <a:lumMod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9" name="Parallelogram 18"/>
                <p:cNvSpPr/>
                <p:nvPr/>
              </p:nvSpPr>
              <p:spPr>
                <a:xfrm rot="5400000">
                  <a:off x="204474" y="4661393"/>
                  <a:ext cx="1726582" cy="755306"/>
                </a:xfrm>
                <a:prstGeom prst="parallelogram">
                  <a:avLst/>
                </a:prstGeom>
                <a:blipFill>
                  <a:blip r:embed="rId4"/>
                  <a:tile tx="0" ty="0" sx="100000" sy="100000" flip="none" algn="tl"/>
                </a:blipFill>
                <a:ln w="9525">
                  <a:solidFill>
                    <a:schemeClr val="bg2">
                      <a:lumMod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" name="Parallelogram 19"/>
                <p:cNvSpPr/>
                <p:nvPr/>
              </p:nvSpPr>
              <p:spPr>
                <a:xfrm rot="10025106" flipV="1">
                  <a:off x="708338" y="3987469"/>
                  <a:ext cx="1655089" cy="350447"/>
                </a:xfrm>
                <a:prstGeom prst="parallelogram">
                  <a:avLst>
                    <a:gd name="adj" fmla="val 199148"/>
                  </a:avLst>
                </a:prstGeom>
                <a:blipFill>
                  <a:blip r:embed="rId4"/>
                  <a:tile tx="0" ty="0" sx="100000" sy="100000" flip="none" algn="tl"/>
                </a:blipFill>
                <a:ln w="9525">
                  <a:solidFill>
                    <a:schemeClr val="bg2">
                      <a:lumMod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14" name="Oval 13"/>
              <p:cNvSpPr/>
              <p:nvPr/>
            </p:nvSpPr>
            <p:spPr>
              <a:xfrm rot="16485027">
                <a:off x="1539044" y="4946973"/>
                <a:ext cx="756000" cy="619631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lumMod val="50000"/>
                      <a:lumOff val="50000"/>
                    </a:schemeClr>
                  </a:gs>
                  <a:gs pos="4600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Oval 14"/>
              <p:cNvSpPr/>
              <p:nvPr/>
            </p:nvSpPr>
            <p:spPr>
              <a:xfrm rot="16200000">
                <a:off x="1796754" y="5164727"/>
                <a:ext cx="216000" cy="175827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46000">
                    <a:schemeClr val="bg1">
                      <a:lumMod val="65000"/>
                    </a:schemeClr>
                  </a:gs>
                  <a:gs pos="100000">
                    <a:schemeClr val="tx1">
                      <a:lumMod val="50000"/>
                      <a:lumOff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63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" name="Oval 15"/>
              <p:cNvSpPr/>
              <p:nvPr/>
            </p:nvSpPr>
            <p:spPr>
              <a:xfrm rot="16200000">
                <a:off x="1739316" y="4409510"/>
                <a:ext cx="324000" cy="281080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lumMod val="50000"/>
                      <a:lumOff val="50000"/>
                    </a:schemeClr>
                  </a:gs>
                  <a:gs pos="4600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Oval 16"/>
              <p:cNvSpPr/>
              <p:nvPr/>
            </p:nvSpPr>
            <p:spPr>
              <a:xfrm rot="16200000">
                <a:off x="1837664" y="4514343"/>
                <a:ext cx="108000" cy="792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46000">
                    <a:schemeClr val="bg1">
                      <a:lumMod val="65000"/>
                    </a:schemeClr>
                  </a:gs>
                  <a:gs pos="100000">
                    <a:schemeClr val="tx1">
                      <a:lumMod val="50000"/>
                      <a:lumOff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63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5347658" y="4376840"/>
              <a:ext cx="490649" cy="1312497"/>
              <a:chOff x="4073078" y="4208300"/>
              <a:chExt cx="490649" cy="1312497"/>
            </a:xfrm>
          </p:grpSpPr>
          <p:sp>
            <p:nvSpPr>
              <p:cNvPr id="41" name="Freeform 40"/>
              <p:cNvSpPr/>
              <p:nvPr/>
            </p:nvSpPr>
            <p:spPr>
              <a:xfrm rot="2428238">
                <a:off x="4318417" y="4233730"/>
                <a:ext cx="245310" cy="547877"/>
              </a:xfrm>
              <a:custGeom>
                <a:avLst/>
                <a:gdLst>
                  <a:gd name="connsiteX0" fmla="*/ 131004 w 245310"/>
                  <a:gd name="connsiteY0" fmla="*/ 547720 h 547877"/>
                  <a:gd name="connsiteX1" fmla="*/ 36 w 245310"/>
                  <a:gd name="connsiteY1" fmla="*/ 402464 h 547877"/>
                  <a:gd name="connsiteX2" fmla="*/ 119098 w 245310"/>
                  <a:gd name="connsiteY2" fmla="*/ 32 h 547877"/>
                  <a:gd name="connsiteX3" fmla="*/ 245304 w 245310"/>
                  <a:gd name="connsiteY3" fmla="*/ 381032 h 547877"/>
                  <a:gd name="connsiteX4" fmla="*/ 131004 w 245310"/>
                  <a:gd name="connsiteY4" fmla="*/ 547720 h 5478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5310" h="547877">
                    <a:moveTo>
                      <a:pt x="131004" y="547720"/>
                    </a:moveTo>
                    <a:cubicBezTo>
                      <a:pt x="90126" y="551292"/>
                      <a:pt x="2020" y="493745"/>
                      <a:pt x="36" y="402464"/>
                    </a:cubicBezTo>
                    <a:cubicBezTo>
                      <a:pt x="-1948" y="311183"/>
                      <a:pt x="78220" y="3604"/>
                      <a:pt x="119098" y="32"/>
                    </a:cubicBezTo>
                    <a:cubicBezTo>
                      <a:pt x="159976" y="-3540"/>
                      <a:pt x="244510" y="289354"/>
                      <a:pt x="245304" y="381032"/>
                    </a:cubicBezTo>
                    <a:cubicBezTo>
                      <a:pt x="246098" y="472710"/>
                      <a:pt x="171882" y="544148"/>
                      <a:pt x="131004" y="547720"/>
                    </a:cubicBezTo>
                    <a:close/>
                  </a:path>
                </a:pathLst>
              </a:custGeom>
              <a:solidFill>
                <a:srgbClr val="FFFF8F">
                  <a:alpha val="75000"/>
                </a:srgbClr>
              </a:solidFill>
              <a:ln w="3175">
                <a:solidFill>
                  <a:schemeClr val="tx1">
                    <a:lumMod val="50000"/>
                    <a:lumOff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2" name="Freeform 41"/>
              <p:cNvSpPr/>
              <p:nvPr/>
            </p:nvSpPr>
            <p:spPr>
              <a:xfrm rot="2428238">
                <a:off x="4268030" y="4461679"/>
                <a:ext cx="178653" cy="288219"/>
              </a:xfrm>
              <a:custGeom>
                <a:avLst/>
                <a:gdLst>
                  <a:gd name="connsiteX0" fmla="*/ 95301 w 178653"/>
                  <a:gd name="connsiteY0" fmla="*/ 288142 h 288219"/>
                  <a:gd name="connsiteX1" fmla="*/ 51 w 178653"/>
                  <a:gd name="connsiteY1" fmla="*/ 219086 h 288219"/>
                  <a:gd name="connsiteX2" fmla="*/ 83395 w 178653"/>
                  <a:gd name="connsiteY2" fmla="*/ 11 h 288219"/>
                  <a:gd name="connsiteX3" fmla="*/ 178645 w 178653"/>
                  <a:gd name="connsiteY3" fmla="*/ 209561 h 288219"/>
                  <a:gd name="connsiteX4" fmla="*/ 95301 w 178653"/>
                  <a:gd name="connsiteY4" fmla="*/ 288142 h 2882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8653" h="288219">
                    <a:moveTo>
                      <a:pt x="95301" y="288142"/>
                    </a:moveTo>
                    <a:cubicBezTo>
                      <a:pt x="65535" y="289729"/>
                      <a:pt x="2035" y="267108"/>
                      <a:pt x="51" y="219086"/>
                    </a:cubicBezTo>
                    <a:cubicBezTo>
                      <a:pt x="-1933" y="171064"/>
                      <a:pt x="53629" y="1598"/>
                      <a:pt x="83395" y="11"/>
                    </a:cubicBezTo>
                    <a:cubicBezTo>
                      <a:pt x="113161" y="-1576"/>
                      <a:pt x="177851" y="160349"/>
                      <a:pt x="178645" y="209561"/>
                    </a:cubicBezTo>
                    <a:cubicBezTo>
                      <a:pt x="179439" y="258773"/>
                      <a:pt x="125067" y="286555"/>
                      <a:pt x="95301" y="288142"/>
                    </a:cubicBezTo>
                    <a:close/>
                  </a:path>
                </a:pathLst>
              </a:custGeom>
              <a:solidFill>
                <a:srgbClr val="EB701D">
                  <a:alpha val="75000"/>
                </a:srgbClr>
              </a:solidFill>
              <a:ln w="3175">
                <a:solidFill>
                  <a:schemeClr val="tx1">
                    <a:lumMod val="50000"/>
                    <a:lumOff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3" name="Freeform 42"/>
              <p:cNvSpPr/>
              <p:nvPr/>
            </p:nvSpPr>
            <p:spPr>
              <a:xfrm rot="19186968">
                <a:off x="4073078" y="4253922"/>
                <a:ext cx="245310" cy="547877"/>
              </a:xfrm>
              <a:custGeom>
                <a:avLst/>
                <a:gdLst>
                  <a:gd name="connsiteX0" fmla="*/ 131004 w 245310"/>
                  <a:gd name="connsiteY0" fmla="*/ 547720 h 547877"/>
                  <a:gd name="connsiteX1" fmla="*/ 36 w 245310"/>
                  <a:gd name="connsiteY1" fmla="*/ 402464 h 547877"/>
                  <a:gd name="connsiteX2" fmla="*/ 119098 w 245310"/>
                  <a:gd name="connsiteY2" fmla="*/ 32 h 547877"/>
                  <a:gd name="connsiteX3" fmla="*/ 245304 w 245310"/>
                  <a:gd name="connsiteY3" fmla="*/ 381032 h 547877"/>
                  <a:gd name="connsiteX4" fmla="*/ 131004 w 245310"/>
                  <a:gd name="connsiteY4" fmla="*/ 547720 h 5478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5310" h="547877">
                    <a:moveTo>
                      <a:pt x="131004" y="547720"/>
                    </a:moveTo>
                    <a:cubicBezTo>
                      <a:pt x="90126" y="551292"/>
                      <a:pt x="2020" y="493745"/>
                      <a:pt x="36" y="402464"/>
                    </a:cubicBezTo>
                    <a:cubicBezTo>
                      <a:pt x="-1948" y="311183"/>
                      <a:pt x="78220" y="3604"/>
                      <a:pt x="119098" y="32"/>
                    </a:cubicBezTo>
                    <a:cubicBezTo>
                      <a:pt x="159976" y="-3540"/>
                      <a:pt x="244510" y="289354"/>
                      <a:pt x="245304" y="381032"/>
                    </a:cubicBezTo>
                    <a:cubicBezTo>
                      <a:pt x="246098" y="472710"/>
                      <a:pt x="171882" y="544148"/>
                      <a:pt x="131004" y="547720"/>
                    </a:cubicBezTo>
                    <a:close/>
                  </a:path>
                </a:pathLst>
              </a:custGeom>
              <a:solidFill>
                <a:srgbClr val="FFFF8F">
                  <a:alpha val="75000"/>
                </a:srgbClr>
              </a:solidFill>
              <a:ln w="3175">
                <a:solidFill>
                  <a:schemeClr val="tx1">
                    <a:lumMod val="50000"/>
                    <a:lumOff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4" name="Freeform 43"/>
              <p:cNvSpPr/>
              <p:nvPr/>
            </p:nvSpPr>
            <p:spPr>
              <a:xfrm rot="19186968">
                <a:off x="4189687" y="4482241"/>
                <a:ext cx="178653" cy="288219"/>
              </a:xfrm>
              <a:custGeom>
                <a:avLst/>
                <a:gdLst>
                  <a:gd name="connsiteX0" fmla="*/ 95301 w 178653"/>
                  <a:gd name="connsiteY0" fmla="*/ 288142 h 288219"/>
                  <a:gd name="connsiteX1" fmla="*/ 51 w 178653"/>
                  <a:gd name="connsiteY1" fmla="*/ 219086 h 288219"/>
                  <a:gd name="connsiteX2" fmla="*/ 83395 w 178653"/>
                  <a:gd name="connsiteY2" fmla="*/ 11 h 288219"/>
                  <a:gd name="connsiteX3" fmla="*/ 178645 w 178653"/>
                  <a:gd name="connsiteY3" fmla="*/ 209561 h 288219"/>
                  <a:gd name="connsiteX4" fmla="*/ 95301 w 178653"/>
                  <a:gd name="connsiteY4" fmla="*/ 288142 h 2882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8653" h="288219">
                    <a:moveTo>
                      <a:pt x="95301" y="288142"/>
                    </a:moveTo>
                    <a:cubicBezTo>
                      <a:pt x="65535" y="289729"/>
                      <a:pt x="2035" y="267108"/>
                      <a:pt x="51" y="219086"/>
                    </a:cubicBezTo>
                    <a:cubicBezTo>
                      <a:pt x="-1933" y="171064"/>
                      <a:pt x="53629" y="1598"/>
                      <a:pt x="83395" y="11"/>
                    </a:cubicBezTo>
                    <a:cubicBezTo>
                      <a:pt x="113161" y="-1576"/>
                      <a:pt x="177851" y="160349"/>
                      <a:pt x="178645" y="209561"/>
                    </a:cubicBezTo>
                    <a:cubicBezTo>
                      <a:pt x="179439" y="258773"/>
                      <a:pt x="125067" y="286555"/>
                      <a:pt x="95301" y="288142"/>
                    </a:cubicBezTo>
                    <a:close/>
                  </a:path>
                </a:pathLst>
              </a:custGeom>
              <a:solidFill>
                <a:srgbClr val="EB701D">
                  <a:alpha val="75000"/>
                </a:srgbClr>
              </a:solidFill>
              <a:ln w="3175">
                <a:solidFill>
                  <a:schemeClr val="tx1">
                    <a:lumMod val="50000"/>
                    <a:lumOff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Can 44"/>
              <p:cNvSpPr/>
              <p:nvPr/>
            </p:nvSpPr>
            <p:spPr>
              <a:xfrm>
                <a:off x="4201961" y="4725734"/>
                <a:ext cx="232913" cy="795063"/>
              </a:xfrm>
              <a:prstGeom prst="can">
                <a:avLst/>
              </a:prstGeom>
              <a:solidFill>
                <a:srgbClr val="F1F0C1"/>
              </a:solidFill>
              <a:ln w="12700">
                <a:solidFill>
                  <a:srgbClr val="E6E4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4189103" y="4208300"/>
                <a:ext cx="245310" cy="547877"/>
              </a:xfrm>
              <a:custGeom>
                <a:avLst/>
                <a:gdLst>
                  <a:gd name="connsiteX0" fmla="*/ 131004 w 245310"/>
                  <a:gd name="connsiteY0" fmla="*/ 547720 h 547877"/>
                  <a:gd name="connsiteX1" fmla="*/ 36 w 245310"/>
                  <a:gd name="connsiteY1" fmla="*/ 402464 h 547877"/>
                  <a:gd name="connsiteX2" fmla="*/ 119098 w 245310"/>
                  <a:gd name="connsiteY2" fmla="*/ 32 h 547877"/>
                  <a:gd name="connsiteX3" fmla="*/ 245304 w 245310"/>
                  <a:gd name="connsiteY3" fmla="*/ 381032 h 547877"/>
                  <a:gd name="connsiteX4" fmla="*/ 131004 w 245310"/>
                  <a:gd name="connsiteY4" fmla="*/ 547720 h 5478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5310" h="547877">
                    <a:moveTo>
                      <a:pt x="131004" y="547720"/>
                    </a:moveTo>
                    <a:cubicBezTo>
                      <a:pt x="90126" y="551292"/>
                      <a:pt x="2020" y="493745"/>
                      <a:pt x="36" y="402464"/>
                    </a:cubicBezTo>
                    <a:cubicBezTo>
                      <a:pt x="-1948" y="311183"/>
                      <a:pt x="78220" y="3604"/>
                      <a:pt x="119098" y="32"/>
                    </a:cubicBezTo>
                    <a:cubicBezTo>
                      <a:pt x="159976" y="-3540"/>
                      <a:pt x="244510" y="289354"/>
                      <a:pt x="245304" y="381032"/>
                    </a:cubicBezTo>
                    <a:cubicBezTo>
                      <a:pt x="246098" y="472710"/>
                      <a:pt x="171882" y="544148"/>
                      <a:pt x="131004" y="547720"/>
                    </a:cubicBezTo>
                    <a:close/>
                  </a:path>
                </a:pathLst>
              </a:custGeom>
              <a:solidFill>
                <a:srgbClr val="FFFF8F">
                  <a:alpha val="75000"/>
                </a:srgbClr>
              </a:solidFill>
              <a:ln w="3175">
                <a:solidFill>
                  <a:schemeClr val="tx1">
                    <a:lumMod val="50000"/>
                    <a:lumOff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7" name="Freeform 46"/>
              <p:cNvSpPr/>
              <p:nvPr/>
            </p:nvSpPr>
            <p:spPr>
              <a:xfrm>
                <a:off x="4222431" y="4467109"/>
                <a:ext cx="178653" cy="288219"/>
              </a:xfrm>
              <a:custGeom>
                <a:avLst/>
                <a:gdLst>
                  <a:gd name="connsiteX0" fmla="*/ 95301 w 178653"/>
                  <a:gd name="connsiteY0" fmla="*/ 288142 h 288219"/>
                  <a:gd name="connsiteX1" fmla="*/ 51 w 178653"/>
                  <a:gd name="connsiteY1" fmla="*/ 219086 h 288219"/>
                  <a:gd name="connsiteX2" fmla="*/ 83395 w 178653"/>
                  <a:gd name="connsiteY2" fmla="*/ 11 h 288219"/>
                  <a:gd name="connsiteX3" fmla="*/ 178645 w 178653"/>
                  <a:gd name="connsiteY3" fmla="*/ 209561 h 288219"/>
                  <a:gd name="connsiteX4" fmla="*/ 95301 w 178653"/>
                  <a:gd name="connsiteY4" fmla="*/ 288142 h 2882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8653" h="288219">
                    <a:moveTo>
                      <a:pt x="95301" y="288142"/>
                    </a:moveTo>
                    <a:cubicBezTo>
                      <a:pt x="65535" y="289729"/>
                      <a:pt x="2035" y="267108"/>
                      <a:pt x="51" y="219086"/>
                    </a:cubicBezTo>
                    <a:cubicBezTo>
                      <a:pt x="-1933" y="171064"/>
                      <a:pt x="53629" y="1598"/>
                      <a:pt x="83395" y="11"/>
                    </a:cubicBezTo>
                    <a:cubicBezTo>
                      <a:pt x="113161" y="-1576"/>
                      <a:pt x="177851" y="160349"/>
                      <a:pt x="178645" y="209561"/>
                    </a:cubicBezTo>
                    <a:cubicBezTo>
                      <a:pt x="179439" y="258773"/>
                      <a:pt x="125067" y="286555"/>
                      <a:pt x="95301" y="288142"/>
                    </a:cubicBezTo>
                    <a:close/>
                  </a:path>
                </a:pathLst>
              </a:custGeom>
              <a:solidFill>
                <a:srgbClr val="EB701D">
                  <a:alpha val="75000"/>
                </a:srgbClr>
              </a:solidFill>
              <a:ln w="3175">
                <a:solidFill>
                  <a:schemeClr val="tx1">
                    <a:lumMod val="50000"/>
                    <a:lumOff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8" name="Freeform 47"/>
              <p:cNvSpPr/>
              <p:nvPr/>
            </p:nvSpPr>
            <p:spPr>
              <a:xfrm>
                <a:off x="4307696" y="4625208"/>
                <a:ext cx="21442" cy="130969"/>
              </a:xfrm>
              <a:custGeom>
                <a:avLst/>
                <a:gdLst>
                  <a:gd name="connsiteX0" fmla="*/ 19061 w 21442"/>
                  <a:gd name="connsiteY0" fmla="*/ 0 h 130969"/>
                  <a:gd name="connsiteX1" fmla="*/ 11 w 21442"/>
                  <a:gd name="connsiteY1" fmla="*/ 80963 h 130969"/>
                  <a:gd name="connsiteX2" fmla="*/ 21442 w 21442"/>
                  <a:gd name="connsiteY2" fmla="*/ 130969 h 1309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442" h="130969">
                    <a:moveTo>
                      <a:pt x="19061" y="0"/>
                    </a:moveTo>
                    <a:cubicBezTo>
                      <a:pt x="9337" y="29567"/>
                      <a:pt x="-386" y="59135"/>
                      <a:pt x="11" y="80963"/>
                    </a:cubicBezTo>
                    <a:cubicBezTo>
                      <a:pt x="408" y="102791"/>
                      <a:pt x="10925" y="116880"/>
                      <a:pt x="21442" y="130969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Candle in the sound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517585" y="1346205"/>
            <a:ext cx="3968151" cy="266442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Predict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+mj-lt"/>
              <a:buNone/>
              <a:tabLst/>
              <a:defRPr/>
            </a:pPr>
            <a:r>
              <a:rPr lang="en-US" noProof="0" dirty="0" smtClean="0"/>
              <a:t>How will the candle flame move differently if the sound wave is made louder?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How will it move differently if the frequency of the sound wave is made higher?</a:t>
            </a:r>
            <a:endParaRPr lang="en-US" noProof="0" dirty="0" smtClean="0"/>
          </a:p>
        </p:txBody>
      </p:sp>
      <p:sp>
        <p:nvSpPr>
          <p:cNvPr id="5" name="Text Placeholder 16"/>
          <p:cNvSpPr txBox="1">
            <a:spLocks/>
          </p:cNvSpPr>
          <p:nvPr/>
        </p:nvSpPr>
        <p:spPr>
          <a:xfrm>
            <a:off x="517584" y="4010627"/>
            <a:ext cx="3968151" cy="1645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Explain why you think this will happen.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358549" y="1681194"/>
            <a:ext cx="3253612" cy="3383122"/>
            <a:chOff x="5358549" y="1681194"/>
            <a:chExt cx="3253612" cy="3383122"/>
          </a:xfrm>
        </p:grpSpPr>
        <p:grpSp>
          <p:nvGrpSpPr>
            <p:cNvPr id="8" name="Group 7"/>
            <p:cNvGrpSpPr/>
            <p:nvPr/>
          </p:nvGrpSpPr>
          <p:grpSpPr>
            <a:xfrm>
              <a:off x="5358549" y="1681194"/>
              <a:ext cx="3121217" cy="3170874"/>
              <a:chOff x="690112" y="3987469"/>
              <a:chExt cx="1873975" cy="1914868"/>
            </a:xfrm>
          </p:grpSpPr>
          <p:grpSp>
            <p:nvGrpSpPr>
              <p:cNvPr id="16" name="Group 15"/>
              <p:cNvGrpSpPr/>
              <p:nvPr/>
            </p:nvGrpSpPr>
            <p:grpSpPr>
              <a:xfrm>
                <a:off x="690112" y="3987469"/>
                <a:ext cx="1873975" cy="1914868"/>
                <a:chOff x="690112" y="3987469"/>
                <a:chExt cx="1873975" cy="1914868"/>
              </a:xfrm>
            </p:grpSpPr>
            <p:sp>
              <p:nvSpPr>
                <p:cNvPr id="21" name="Parallelogram 20"/>
                <p:cNvSpPr/>
                <p:nvPr/>
              </p:nvSpPr>
              <p:spPr>
                <a:xfrm rot="20823853">
                  <a:off x="1262892" y="4271840"/>
                  <a:ext cx="1301195" cy="1502442"/>
                </a:xfrm>
                <a:prstGeom prst="parallelogram">
                  <a:avLst>
                    <a:gd name="adj" fmla="val 26784"/>
                  </a:avLst>
                </a:prstGeom>
                <a:solidFill>
                  <a:schemeClr val="tx1">
                    <a:lumMod val="50000"/>
                    <a:lumOff val="50000"/>
                  </a:schemeClr>
                </a:solidFill>
                <a:ln w="9525">
                  <a:solidFill>
                    <a:schemeClr val="bg2">
                      <a:lumMod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2" name="Parallelogram 21"/>
                <p:cNvSpPr/>
                <p:nvPr/>
              </p:nvSpPr>
              <p:spPr>
                <a:xfrm rot="5400000">
                  <a:off x="204474" y="4661393"/>
                  <a:ext cx="1726582" cy="755306"/>
                </a:xfrm>
                <a:prstGeom prst="parallelogram">
                  <a:avLst/>
                </a:prstGeom>
                <a:blipFill>
                  <a:blip r:embed="rId3"/>
                  <a:tile tx="0" ty="0" sx="100000" sy="100000" flip="none" algn="tl"/>
                </a:blipFill>
                <a:ln w="9525">
                  <a:solidFill>
                    <a:schemeClr val="bg2">
                      <a:lumMod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3" name="Parallelogram 22"/>
                <p:cNvSpPr/>
                <p:nvPr/>
              </p:nvSpPr>
              <p:spPr>
                <a:xfrm rot="10025106" flipV="1">
                  <a:off x="708338" y="3987469"/>
                  <a:ext cx="1655089" cy="350447"/>
                </a:xfrm>
                <a:prstGeom prst="parallelogram">
                  <a:avLst>
                    <a:gd name="adj" fmla="val 199148"/>
                  </a:avLst>
                </a:prstGeom>
                <a:blipFill>
                  <a:blip r:embed="rId3"/>
                  <a:tile tx="0" ty="0" sx="100000" sy="100000" flip="none" algn="tl"/>
                </a:blipFill>
                <a:ln w="9525">
                  <a:solidFill>
                    <a:schemeClr val="bg2">
                      <a:lumMod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17" name="Oval 16"/>
              <p:cNvSpPr/>
              <p:nvPr/>
            </p:nvSpPr>
            <p:spPr>
              <a:xfrm rot="16485027">
                <a:off x="1539044" y="4946973"/>
                <a:ext cx="756000" cy="619631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lumMod val="50000"/>
                      <a:lumOff val="50000"/>
                    </a:schemeClr>
                  </a:gs>
                  <a:gs pos="4600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" name="Oval 17"/>
              <p:cNvSpPr/>
              <p:nvPr/>
            </p:nvSpPr>
            <p:spPr>
              <a:xfrm rot="16200000">
                <a:off x="1796754" y="5164727"/>
                <a:ext cx="216000" cy="175827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46000">
                    <a:schemeClr val="bg1">
                      <a:lumMod val="65000"/>
                    </a:schemeClr>
                  </a:gs>
                  <a:gs pos="100000">
                    <a:schemeClr val="tx1">
                      <a:lumMod val="50000"/>
                      <a:lumOff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63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9" name="Oval 18"/>
              <p:cNvSpPr/>
              <p:nvPr/>
            </p:nvSpPr>
            <p:spPr>
              <a:xfrm rot="16200000">
                <a:off x="1739316" y="4409510"/>
                <a:ext cx="324000" cy="281080"/>
              </a:xfrm>
              <a:prstGeom prst="ellipse">
                <a:avLst/>
              </a:prstGeom>
              <a:gradFill>
                <a:gsLst>
                  <a:gs pos="0">
                    <a:schemeClr val="tx1">
                      <a:lumMod val="50000"/>
                      <a:lumOff val="50000"/>
                    </a:schemeClr>
                  </a:gs>
                  <a:gs pos="4600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 w="127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" name="Oval 19"/>
              <p:cNvSpPr/>
              <p:nvPr/>
            </p:nvSpPr>
            <p:spPr>
              <a:xfrm rot="16200000">
                <a:off x="1837664" y="4514343"/>
                <a:ext cx="108000" cy="792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85000"/>
                    </a:schemeClr>
                  </a:gs>
                  <a:gs pos="46000">
                    <a:schemeClr val="bg1">
                      <a:lumMod val="65000"/>
                    </a:schemeClr>
                  </a:gs>
                  <a:gs pos="100000">
                    <a:schemeClr val="tx1">
                      <a:lumMod val="50000"/>
                      <a:lumOff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63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8121512" y="3751819"/>
              <a:ext cx="490649" cy="1312497"/>
              <a:chOff x="4073078" y="4208300"/>
              <a:chExt cx="490649" cy="1312497"/>
            </a:xfrm>
          </p:grpSpPr>
          <p:sp>
            <p:nvSpPr>
              <p:cNvPr id="33" name="Freeform 32"/>
              <p:cNvSpPr/>
              <p:nvPr/>
            </p:nvSpPr>
            <p:spPr>
              <a:xfrm rot="2428238">
                <a:off x="4318417" y="4233730"/>
                <a:ext cx="245310" cy="547877"/>
              </a:xfrm>
              <a:custGeom>
                <a:avLst/>
                <a:gdLst>
                  <a:gd name="connsiteX0" fmla="*/ 131004 w 245310"/>
                  <a:gd name="connsiteY0" fmla="*/ 547720 h 547877"/>
                  <a:gd name="connsiteX1" fmla="*/ 36 w 245310"/>
                  <a:gd name="connsiteY1" fmla="*/ 402464 h 547877"/>
                  <a:gd name="connsiteX2" fmla="*/ 119098 w 245310"/>
                  <a:gd name="connsiteY2" fmla="*/ 32 h 547877"/>
                  <a:gd name="connsiteX3" fmla="*/ 245304 w 245310"/>
                  <a:gd name="connsiteY3" fmla="*/ 381032 h 547877"/>
                  <a:gd name="connsiteX4" fmla="*/ 131004 w 245310"/>
                  <a:gd name="connsiteY4" fmla="*/ 547720 h 5478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5310" h="547877">
                    <a:moveTo>
                      <a:pt x="131004" y="547720"/>
                    </a:moveTo>
                    <a:cubicBezTo>
                      <a:pt x="90126" y="551292"/>
                      <a:pt x="2020" y="493745"/>
                      <a:pt x="36" y="402464"/>
                    </a:cubicBezTo>
                    <a:cubicBezTo>
                      <a:pt x="-1948" y="311183"/>
                      <a:pt x="78220" y="3604"/>
                      <a:pt x="119098" y="32"/>
                    </a:cubicBezTo>
                    <a:cubicBezTo>
                      <a:pt x="159976" y="-3540"/>
                      <a:pt x="244510" y="289354"/>
                      <a:pt x="245304" y="381032"/>
                    </a:cubicBezTo>
                    <a:cubicBezTo>
                      <a:pt x="246098" y="472710"/>
                      <a:pt x="171882" y="544148"/>
                      <a:pt x="131004" y="547720"/>
                    </a:cubicBezTo>
                    <a:close/>
                  </a:path>
                </a:pathLst>
              </a:custGeom>
              <a:solidFill>
                <a:srgbClr val="FFFF8F">
                  <a:alpha val="75000"/>
                </a:srgbClr>
              </a:solidFill>
              <a:ln w="3175">
                <a:solidFill>
                  <a:schemeClr val="tx1">
                    <a:lumMod val="50000"/>
                    <a:lumOff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4" name="Freeform 33"/>
              <p:cNvSpPr/>
              <p:nvPr/>
            </p:nvSpPr>
            <p:spPr>
              <a:xfrm rot="2428238">
                <a:off x="4268030" y="4461679"/>
                <a:ext cx="178653" cy="288219"/>
              </a:xfrm>
              <a:custGeom>
                <a:avLst/>
                <a:gdLst>
                  <a:gd name="connsiteX0" fmla="*/ 95301 w 178653"/>
                  <a:gd name="connsiteY0" fmla="*/ 288142 h 288219"/>
                  <a:gd name="connsiteX1" fmla="*/ 51 w 178653"/>
                  <a:gd name="connsiteY1" fmla="*/ 219086 h 288219"/>
                  <a:gd name="connsiteX2" fmla="*/ 83395 w 178653"/>
                  <a:gd name="connsiteY2" fmla="*/ 11 h 288219"/>
                  <a:gd name="connsiteX3" fmla="*/ 178645 w 178653"/>
                  <a:gd name="connsiteY3" fmla="*/ 209561 h 288219"/>
                  <a:gd name="connsiteX4" fmla="*/ 95301 w 178653"/>
                  <a:gd name="connsiteY4" fmla="*/ 288142 h 2882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8653" h="288219">
                    <a:moveTo>
                      <a:pt x="95301" y="288142"/>
                    </a:moveTo>
                    <a:cubicBezTo>
                      <a:pt x="65535" y="289729"/>
                      <a:pt x="2035" y="267108"/>
                      <a:pt x="51" y="219086"/>
                    </a:cubicBezTo>
                    <a:cubicBezTo>
                      <a:pt x="-1933" y="171064"/>
                      <a:pt x="53629" y="1598"/>
                      <a:pt x="83395" y="11"/>
                    </a:cubicBezTo>
                    <a:cubicBezTo>
                      <a:pt x="113161" y="-1576"/>
                      <a:pt x="177851" y="160349"/>
                      <a:pt x="178645" y="209561"/>
                    </a:cubicBezTo>
                    <a:cubicBezTo>
                      <a:pt x="179439" y="258773"/>
                      <a:pt x="125067" y="286555"/>
                      <a:pt x="95301" y="288142"/>
                    </a:cubicBezTo>
                    <a:close/>
                  </a:path>
                </a:pathLst>
              </a:custGeom>
              <a:solidFill>
                <a:srgbClr val="EB701D">
                  <a:alpha val="75000"/>
                </a:srgbClr>
              </a:solidFill>
              <a:ln w="3175">
                <a:solidFill>
                  <a:schemeClr val="tx1">
                    <a:lumMod val="50000"/>
                    <a:lumOff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5" name="Freeform 34"/>
              <p:cNvSpPr/>
              <p:nvPr/>
            </p:nvSpPr>
            <p:spPr>
              <a:xfrm rot="19186968">
                <a:off x="4073078" y="4253922"/>
                <a:ext cx="245310" cy="547877"/>
              </a:xfrm>
              <a:custGeom>
                <a:avLst/>
                <a:gdLst>
                  <a:gd name="connsiteX0" fmla="*/ 131004 w 245310"/>
                  <a:gd name="connsiteY0" fmla="*/ 547720 h 547877"/>
                  <a:gd name="connsiteX1" fmla="*/ 36 w 245310"/>
                  <a:gd name="connsiteY1" fmla="*/ 402464 h 547877"/>
                  <a:gd name="connsiteX2" fmla="*/ 119098 w 245310"/>
                  <a:gd name="connsiteY2" fmla="*/ 32 h 547877"/>
                  <a:gd name="connsiteX3" fmla="*/ 245304 w 245310"/>
                  <a:gd name="connsiteY3" fmla="*/ 381032 h 547877"/>
                  <a:gd name="connsiteX4" fmla="*/ 131004 w 245310"/>
                  <a:gd name="connsiteY4" fmla="*/ 547720 h 5478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5310" h="547877">
                    <a:moveTo>
                      <a:pt x="131004" y="547720"/>
                    </a:moveTo>
                    <a:cubicBezTo>
                      <a:pt x="90126" y="551292"/>
                      <a:pt x="2020" y="493745"/>
                      <a:pt x="36" y="402464"/>
                    </a:cubicBezTo>
                    <a:cubicBezTo>
                      <a:pt x="-1948" y="311183"/>
                      <a:pt x="78220" y="3604"/>
                      <a:pt x="119098" y="32"/>
                    </a:cubicBezTo>
                    <a:cubicBezTo>
                      <a:pt x="159976" y="-3540"/>
                      <a:pt x="244510" y="289354"/>
                      <a:pt x="245304" y="381032"/>
                    </a:cubicBezTo>
                    <a:cubicBezTo>
                      <a:pt x="246098" y="472710"/>
                      <a:pt x="171882" y="544148"/>
                      <a:pt x="131004" y="547720"/>
                    </a:cubicBezTo>
                    <a:close/>
                  </a:path>
                </a:pathLst>
              </a:custGeom>
              <a:solidFill>
                <a:srgbClr val="FFFF8F">
                  <a:alpha val="75000"/>
                </a:srgbClr>
              </a:solidFill>
              <a:ln w="3175">
                <a:solidFill>
                  <a:schemeClr val="tx1">
                    <a:lumMod val="50000"/>
                    <a:lumOff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6" name="Freeform 35"/>
              <p:cNvSpPr/>
              <p:nvPr/>
            </p:nvSpPr>
            <p:spPr>
              <a:xfrm rot="19186968">
                <a:off x="4189687" y="4482241"/>
                <a:ext cx="178653" cy="288219"/>
              </a:xfrm>
              <a:custGeom>
                <a:avLst/>
                <a:gdLst>
                  <a:gd name="connsiteX0" fmla="*/ 95301 w 178653"/>
                  <a:gd name="connsiteY0" fmla="*/ 288142 h 288219"/>
                  <a:gd name="connsiteX1" fmla="*/ 51 w 178653"/>
                  <a:gd name="connsiteY1" fmla="*/ 219086 h 288219"/>
                  <a:gd name="connsiteX2" fmla="*/ 83395 w 178653"/>
                  <a:gd name="connsiteY2" fmla="*/ 11 h 288219"/>
                  <a:gd name="connsiteX3" fmla="*/ 178645 w 178653"/>
                  <a:gd name="connsiteY3" fmla="*/ 209561 h 288219"/>
                  <a:gd name="connsiteX4" fmla="*/ 95301 w 178653"/>
                  <a:gd name="connsiteY4" fmla="*/ 288142 h 2882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8653" h="288219">
                    <a:moveTo>
                      <a:pt x="95301" y="288142"/>
                    </a:moveTo>
                    <a:cubicBezTo>
                      <a:pt x="65535" y="289729"/>
                      <a:pt x="2035" y="267108"/>
                      <a:pt x="51" y="219086"/>
                    </a:cubicBezTo>
                    <a:cubicBezTo>
                      <a:pt x="-1933" y="171064"/>
                      <a:pt x="53629" y="1598"/>
                      <a:pt x="83395" y="11"/>
                    </a:cubicBezTo>
                    <a:cubicBezTo>
                      <a:pt x="113161" y="-1576"/>
                      <a:pt x="177851" y="160349"/>
                      <a:pt x="178645" y="209561"/>
                    </a:cubicBezTo>
                    <a:cubicBezTo>
                      <a:pt x="179439" y="258773"/>
                      <a:pt x="125067" y="286555"/>
                      <a:pt x="95301" y="288142"/>
                    </a:cubicBezTo>
                    <a:close/>
                  </a:path>
                </a:pathLst>
              </a:custGeom>
              <a:solidFill>
                <a:srgbClr val="EB701D">
                  <a:alpha val="75000"/>
                </a:srgbClr>
              </a:solidFill>
              <a:ln w="3175">
                <a:solidFill>
                  <a:schemeClr val="tx1">
                    <a:lumMod val="50000"/>
                    <a:lumOff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7" name="Can 36"/>
              <p:cNvSpPr/>
              <p:nvPr/>
            </p:nvSpPr>
            <p:spPr>
              <a:xfrm>
                <a:off x="4201961" y="4725734"/>
                <a:ext cx="232913" cy="795063"/>
              </a:xfrm>
              <a:prstGeom prst="can">
                <a:avLst/>
              </a:prstGeom>
              <a:solidFill>
                <a:srgbClr val="F1F0C1"/>
              </a:solidFill>
              <a:ln w="12700">
                <a:solidFill>
                  <a:srgbClr val="E6E4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4189103" y="4208300"/>
                <a:ext cx="245310" cy="547877"/>
              </a:xfrm>
              <a:custGeom>
                <a:avLst/>
                <a:gdLst>
                  <a:gd name="connsiteX0" fmla="*/ 131004 w 245310"/>
                  <a:gd name="connsiteY0" fmla="*/ 547720 h 547877"/>
                  <a:gd name="connsiteX1" fmla="*/ 36 w 245310"/>
                  <a:gd name="connsiteY1" fmla="*/ 402464 h 547877"/>
                  <a:gd name="connsiteX2" fmla="*/ 119098 w 245310"/>
                  <a:gd name="connsiteY2" fmla="*/ 32 h 547877"/>
                  <a:gd name="connsiteX3" fmla="*/ 245304 w 245310"/>
                  <a:gd name="connsiteY3" fmla="*/ 381032 h 547877"/>
                  <a:gd name="connsiteX4" fmla="*/ 131004 w 245310"/>
                  <a:gd name="connsiteY4" fmla="*/ 547720 h 5478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5310" h="547877">
                    <a:moveTo>
                      <a:pt x="131004" y="547720"/>
                    </a:moveTo>
                    <a:cubicBezTo>
                      <a:pt x="90126" y="551292"/>
                      <a:pt x="2020" y="493745"/>
                      <a:pt x="36" y="402464"/>
                    </a:cubicBezTo>
                    <a:cubicBezTo>
                      <a:pt x="-1948" y="311183"/>
                      <a:pt x="78220" y="3604"/>
                      <a:pt x="119098" y="32"/>
                    </a:cubicBezTo>
                    <a:cubicBezTo>
                      <a:pt x="159976" y="-3540"/>
                      <a:pt x="244510" y="289354"/>
                      <a:pt x="245304" y="381032"/>
                    </a:cubicBezTo>
                    <a:cubicBezTo>
                      <a:pt x="246098" y="472710"/>
                      <a:pt x="171882" y="544148"/>
                      <a:pt x="131004" y="547720"/>
                    </a:cubicBezTo>
                    <a:close/>
                  </a:path>
                </a:pathLst>
              </a:custGeom>
              <a:solidFill>
                <a:srgbClr val="FFFF8F">
                  <a:alpha val="75000"/>
                </a:srgbClr>
              </a:solidFill>
              <a:ln w="3175">
                <a:solidFill>
                  <a:schemeClr val="tx1">
                    <a:lumMod val="50000"/>
                    <a:lumOff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4222431" y="4467109"/>
                <a:ext cx="178653" cy="288219"/>
              </a:xfrm>
              <a:custGeom>
                <a:avLst/>
                <a:gdLst>
                  <a:gd name="connsiteX0" fmla="*/ 95301 w 178653"/>
                  <a:gd name="connsiteY0" fmla="*/ 288142 h 288219"/>
                  <a:gd name="connsiteX1" fmla="*/ 51 w 178653"/>
                  <a:gd name="connsiteY1" fmla="*/ 219086 h 288219"/>
                  <a:gd name="connsiteX2" fmla="*/ 83395 w 178653"/>
                  <a:gd name="connsiteY2" fmla="*/ 11 h 288219"/>
                  <a:gd name="connsiteX3" fmla="*/ 178645 w 178653"/>
                  <a:gd name="connsiteY3" fmla="*/ 209561 h 288219"/>
                  <a:gd name="connsiteX4" fmla="*/ 95301 w 178653"/>
                  <a:gd name="connsiteY4" fmla="*/ 288142 h 2882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8653" h="288219">
                    <a:moveTo>
                      <a:pt x="95301" y="288142"/>
                    </a:moveTo>
                    <a:cubicBezTo>
                      <a:pt x="65535" y="289729"/>
                      <a:pt x="2035" y="267108"/>
                      <a:pt x="51" y="219086"/>
                    </a:cubicBezTo>
                    <a:cubicBezTo>
                      <a:pt x="-1933" y="171064"/>
                      <a:pt x="53629" y="1598"/>
                      <a:pt x="83395" y="11"/>
                    </a:cubicBezTo>
                    <a:cubicBezTo>
                      <a:pt x="113161" y="-1576"/>
                      <a:pt x="177851" y="160349"/>
                      <a:pt x="178645" y="209561"/>
                    </a:cubicBezTo>
                    <a:cubicBezTo>
                      <a:pt x="179439" y="258773"/>
                      <a:pt x="125067" y="286555"/>
                      <a:pt x="95301" y="288142"/>
                    </a:cubicBezTo>
                    <a:close/>
                  </a:path>
                </a:pathLst>
              </a:custGeom>
              <a:solidFill>
                <a:srgbClr val="EB701D">
                  <a:alpha val="75000"/>
                </a:srgbClr>
              </a:solidFill>
              <a:ln w="3175">
                <a:solidFill>
                  <a:schemeClr val="tx1">
                    <a:lumMod val="50000"/>
                    <a:lumOff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4307696" y="4625208"/>
                <a:ext cx="21442" cy="130969"/>
              </a:xfrm>
              <a:custGeom>
                <a:avLst/>
                <a:gdLst>
                  <a:gd name="connsiteX0" fmla="*/ 19061 w 21442"/>
                  <a:gd name="connsiteY0" fmla="*/ 0 h 130969"/>
                  <a:gd name="connsiteX1" fmla="*/ 11 w 21442"/>
                  <a:gd name="connsiteY1" fmla="*/ 80963 h 130969"/>
                  <a:gd name="connsiteX2" fmla="*/ 21442 w 21442"/>
                  <a:gd name="connsiteY2" fmla="*/ 130969 h 1309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442" h="130969">
                    <a:moveTo>
                      <a:pt x="19061" y="0"/>
                    </a:moveTo>
                    <a:cubicBezTo>
                      <a:pt x="9337" y="29567"/>
                      <a:pt x="-386" y="59135"/>
                      <a:pt x="11" y="80963"/>
                    </a:cubicBezTo>
                    <a:cubicBezTo>
                      <a:pt x="408" y="102791"/>
                      <a:pt x="10925" y="116880"/>
                      <a:pt x="21442" y="130969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2409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7" y="645638"/>
            <a:ext cx="9150889" cy="621236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Candle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the sound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517585" y="2191109"/>
            <a:ext cx="4949766" cy="198542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Observe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Describe what happens to the candle flame when the sound wave is made louder, and when the frequency of the sound wave is increased.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5" name="Text Placeholder 16"/>
          <p:cNvSpPr txBox="1">
            <a:spLocks/>
          </p:cNvSpPr>
          <p:nvPr/>
        </p:nvSpPr>
        <p:spPr>
          <a:xfrm>
            <a:off x="517582" y="4176529"/>
            <a:ext cx="8143337" cy="16170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</a:t>
            </a:r>
          </a:p>
          <a:p>
            <a:r>
              <a:rPr lang="en-GB" dirty="0"/>
              <a:t>Were your </a:t>
            </a:r>
            <a:r>
              <a:rPr lang="en-GB" dirty="0" smtClean="0"/>
              <a:t>predictions </a:t>
            </a:r>
            <a:r>
              <a:rPr lang="en-GB" dirty="0"/>
              <a:t>and </a:t>
            </a:r>
            <a:r>
              <a:rPr lang="en-GB" dirty="0" smtClean="0"/>
              <a:t>explanations </a:t>
            </a:r>
            <a:r>
              <a:rPr lang="en-GB" dirty="0"/>
              <a:t>correct?</a:t>
            </a:r>
          </a:p>
          <a:p>
            <a:r>
              <a:rPr lang="en-GB" dirty="0"/>
              <a:t>Try to improve your first </a:t>
            </a:r>
            <a:r>
              <a:rPr lang="en-GB" dirty="0" smtClean="0"/>
              <a:t>explanations </a:t>
            </a:r>
            <a:r>
              <a:rPr lang="en-GB" dirty="0"/>
              <a:t>to </a:t>
            </a:r>
            <a:r>
              <a:rPr lang="en-GB" dirty="0" smtClean="0"/>
              <a:t>explain what happened more </a:t>
            </a:r>
            <a:r>
              <a:rPr lang="en-GB" dirty="0"/>
              <a:t>clearly. </a:t>
            </a:r>
            <a:endParaRPr lang="en-GB" dirty="0"/>
          </a:p>
        </p:txBody>
      </p:sp>
      <p:sp>
        <p:nvSpPr>
          <p:cNvPr id="18" name="Text Placeholder 16"/>
          <p:cNvSpPr txBox="1">
            <a:spLocks/>
          </p:cNvSpPr>
          <p:nvPr/>
        </p:nvSpPr>
        <p:spPr>
          <a:xfrm>
            <a:off x="531392" y="1043797"/>
            <a:ext cx="5080959" cy="749153"/>
          </a:xfrm>
          <a:prstGeom prst="rect">
            <a:avLst/>
          </a:prstGeo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Watch</a:t>
            </a:r>
            <a:r>
              <a:rPr kumimoji="0" lang="en-US" sz="18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demonstration of the investigation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7785" y="1911148"/>
            <a:ext cx="2473134" cy="2545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84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26</TotalTime>
  <Words>134</Words>
  <Application>Microsoft Office PowerPoint</Application>
  <PresentationFormat>On-screen Show (4:3)</PresentationFormat>
  <Paragraphs>18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6</cp:revision>
  <dcterms:created xsi:type="dcterms:W3CDTF">2019-10-11T10:19:55Z</dcterms:created>
  <dcterms:modified xsi:type="dcterms:W3CDTF">2019-10-11T10:46:41Z</dcterms:modified>
</cp:coreProperties>
</file>